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406" r:id="rId6"/>
    <p:sldId id="408" r:id="rId7"/>
    <p:sldId id="407" r:id="rId8"/>
    <p:sldId id="409" r:id="rId9"/>
    <p:sldId id="410" r:id="rId10"/>
    <p:sldId id="411" r:id="rId11"/>
    <p:sldId id="412" r:id="rId12"/>
    <p:sldId id="415" r:id="rId13"/>
    <p:sldId id="416" r:id="rId14"/>
    <p:sldId id="417" r:id="rId15"/>
    <p:sldId id="418" r:id="rId16"/>
    <p:sldId id="386" r:id="rId17"/>
  </p:sldIdLst>
  <p:sldSz cx="9144000" cy="5143500" type="screen16x9"/>
  <p:notesSz cx="6797675" cy="9926638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5" autoAdjust="0"/>
    <p:restoredTop sz="94664"/>
  </p:normalViewPr>
  <p:slideViewPr>
    <p:cSldViewPr snapToGrid="0">
      <p:cViewPr varScale="1">
        <p:scale>
          <a:sx n="107" d="100"/>
          <a:sy n="107" d="100"/>
        </p:scale>
        <p:origin x="78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194B24C-4654-4061-BEDC-54F817DB01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66210F-4E05-482E-AA0D-16E430744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61748-5A7A-4101-AF23-1FA90120FF2B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2835CD-49F4-4FEE-BB85-6CACD7C82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1927D14-397C-42CF-B63C-39A87B46D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A9312-2247-4CA5-9310-F536BE65C2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0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1/21/2022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B29F2-D6D0-4B49-9FA3-1A9AE38AB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2FAEF3-C7E5-D74A-81E3-E066792495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07A49A-6505-FD45-9462-9874924C1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543C3D-F5E7-8C42-B602-4A4CD98400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888F0B0-85B3-0A49-B025-9CF0C95DCB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A58C9EE-77A6-1643-A593-69C3F77002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796EA1-954C-B943-91F5-6513BE9F7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61675-C609-F54E-B9F6-9DF359DC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A26B0F-DA60-D84A-BF74-8D64B2FFF8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3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C64EACD-4EE2-7F4A-8E76-313A123FC0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A87760-CC5D-BA43-917F-0EB79C18A8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72CEE6-F2AF-064E-B2C8-45F0CBD80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BDCB2BF-9EE2-954D-BA3A-8E2DDCFD3A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51C908-D0E3-BD4A-B497-F30655A44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D20B08-3CE2-4F46-AF21-9D2FE7284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26BAD8-A50B-4C43-96C0-E16CF11BE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7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2322D6-EDE7-2140-B372-5A142AF0DB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6B5155-2C0B-CA4D-8976-6F04DCB87F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67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CFC9E9-64E6-4945-AC30-5A9BE273A2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D13803-43BB-9F42-B8DE-0026CF1667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877E8-5543-B146-AE27-1CB774E9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E27AD0-7EE0-A645-BEFC-5A1ECFFAE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1E4405-56EB-7A45-80DC-BC92545661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F53B9-255D-4F42-ACC0-22A9049F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D0309-D5CE-1F44-A5FD-016332CB6B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8" r:id="rId22"/>
    <p:sldLayoutId id="2147483683" r:id="rId23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BredaUniversityADSAI/ADS-AI/blob/aa0258ba2261605dace7739579a2d03df533be09/docs/Study%20Content/Introduction%20to%20Machine%20Learning/Assets/Logistic%20Regression.pd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2.jpeg"/><Relationship Id="rId7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Relationship Id="rId9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dsai.buas.nl/Study%20Content/Introduction%20to%20Machine%20Learning/Assignment.html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13EF-8E5B-D04D-8D8D-28C7CBD27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sz="3200" dirty="0">
                <a:solidFill>
                  <a:schemeClr val="bg2">
                    <a:lumMod val="85000"/>
                  </a:schemeClr>
                </a:solidFill>
              </a:rPr>
              <a:t>Intro to machine learning:</a:t>
            </a:r>
            <a:r>
              <a:rPr lang="en-NL" dirty="0">
                <a:solidFill>
                  <a:schemeClr val="bg2">
                    <a:lumMod val="85000"/>
                  </a:schemeClr>
                </a:solidFill>
              </a:rPr>
              <a:t> </a:t>
            </a:r>
            <a:br>
              <a:rPr lang="en-NL" dirty="0"/>
            </a:br>
            <a:r>
              <a:rPr lang="en-NL" dirty="0"/>
              <a:t>Model Selection and Evaluation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99B-F4AA-AD4D-9B87-2D21105F3822}"/>
              </a:ext>
            </a:extLst>
          </p:cNvPr>
          <p:cNvSpPr txBox="1"/>
          <p:nvPr/>
        </p:nvSpPr>
        <p:spPr>
          <a:xfrm>
            <a:off x="2418080" y="30784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F92F8-5CAA-FE41-A0D0-E6DC816F1FE8}"/>
              </a:ext>
            </a:extLst>
          </p:cNvPr>
          <p:cNvSpPr txBox="1"/>
          <p:nvPr/>
        </p:nvSpPr>
        <p:spPr>
          <a:xfrm>
            <a:off x="1412240" y="32004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R-Squared: the percentage of variation explained in the data (a.k.a. how good your model is at explaining)</a:t>
            </a:r>
          </a:p>
          <a:p>
            <a:r>
              <a:rPr lang="en-GB" sz="1800" dirty="0"/>
              <a:t>A measure of goodness of fit: </a:t>
            </a:r>
            <a:endParaRPr lang="en-NL" sz="1800" dirty="0"/>
          </a:p>
          <a:p>
            <a:pPr lvl="1"/>
            <a:r>
              <a:rPr lang="en-GB" sz="1800" dirty="0"/>
              <a:t>How close can I get to a perfect </a:t>
            </a:r>
            <a:endParaRPr lang="en-NL" sz="1800" dirty="0"/>
          </a:p>
          <a:p>
            <a:pPr marL="0" indent="0">
              <a:buNone/>
            </a:pPr>
            <a:r>
              <a:rPr lang="en-NL" sz="1800" dirty="0"/>
              <a:t>     </a:t>
            </a:r>
            <a:r>
              <a:rPr lang="en-GB" sz="1800" dirty="0"/>
              <a:t>prediction?</a:t>
            </a:r>
            <a:endParaRPr lang="en-NL" sz="1800" dirty="0"/>
          </a:p>
          <a:p>
            <a:pPr lvl="1"/>
            <a:r>
              <a:rPr lang="en-NL" sz="1800" dirty="0"/>
              <a:t>W</a:t>
            </a:r>
            <a:r>
              <a:rPr lang="en-GB" sz="1800" dirty="0"/>
              <a:t>he</a:t>
            </a:r>
            <a:r>
              <a:rPr lang="en-NL" sz="1800" dirty="0"/>
              <a:t>n</a:t>
            </a:r>
            <a:r>
              <a:rPr lang="en-GB" sz="1800" dirty="0"/>
              <a:t> 1 is perfect (fit) and 0 bad (fit)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D29CDD-6064-4C79-9A7D-0E3503504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3"/>
          <a:stretch/>
        </p:blipFill>
        <p:spPr bwMode="auto">
          <a:xfrm>
            <a:off x="5727699" y="1905983"/>
            <a:ext cx="2559051" cy="26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5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05" y="0"/>
            <a:ext cx="8361361" cy="827872"/>
          </a:xfrm>
        </p:spPr>
        <p:txBody>
          <a:bodyPr/>
          <a:lstStyle/>
          <a:p>
            <a:r>
              <a:rPr lang="en-NL" sz="3600" dirty="0"/>
              <a:t>But what about classification models?</a:t>
            </a:r>
            <a:endParaRPr lang="en-GB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AD48B1AC-2150-4E59-966B-73F2D287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1BB37F5D-D958-470B-AD59-24AA9A63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D2EEFDB2-9021-4791-9A8B-59CC7590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7B7C216A-EC30-46BB-85A7-9F35E6AE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13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3828-544A-4D78-9343-9112AC61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99" y="18199"/>
            <a:ext cx="8324851" cy="818910"/>
          </a:xfrm>
        </p:spPr>
        <p:txBody>
          <a:bodyPr/>
          <a:lstStyle/>
          <a:p>
            <a:r>
              <a:rPr lang="en-NL" sz="3200" dirty="0"/>
              <a:t>But what about classification models?</a:t>
            </a:r>
            <a:endParaRPr lang="en-GB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FA7D2-D175-4A6D-A7C4-EDC1E3D913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Logistic </a:t>
            </a:r>
            <a:r>
              <a:rPr lang="en-GB" dirty="0" err="1"/>
              <a:t>Regressi</a:t>
            </a:r>
            <a:r>
              <a:rPr lang="en-NL" dirty="0"/>
              <a:t>on</a:t>
            </a:r>
            <a:endParaRPr lang="en-GB" dirty="0"/>
          </a:p>
          <a:p>
            <a:r>
              <a:rPr lang="en-GB" dirty="0"/>
              <a:t>Decision Trees</a:t>
            </a:r>
          </a:p>
          <a:p>
            <a:r>
              <a:rPr lang="en-GB" dirty="0"/>
              <a:t>K-Means Clustering</a:t>
            </a:r>
            <a:endParaRPr lang="en-NL" dirty="0"/>
          </a:p>
          <a:p>
            <a:endParaRPr lang="en-NL" dirty="0"/>
          </a:p>
          <a:p>
            <a:pPr marL="0" indent="0" algn="r">
              <a:buNone/>
            </a:pPr>
            <a:r>
              <a:rPr lang="en-NL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the provided Notebook!</a:t>
            </a:r>
          </a:p>
          <a:p>
            <a:pPr marL="0" indent="0" algn="r">
              <a:buNone/>
            </a:pPr>
            <a:r>
              <a:rPr lang="en-NL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_____[Click to download]_____</a:t>
            </a:r>
            <a:endParaRPr lang="en-NL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3998-B3FD-417F-B16C-448DF53E2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8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28C467C8-7999-45AB-82D8-50851EF6A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2571750"/>
            <a:ext cx="2832731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0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3E7C-2C8D-CF4D-A859-24C3EEAE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6384-E407-DA47-897B-3913CB0A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54B7D0-1F61-4D7F-BCE2-E62D5DD6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EA3DA92A-C9EE-487D-94B1-513F0F4C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05D5C893-FCE1-462B-83A2-BFBF3A04A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74" y="1386254"/>
            <a:ext cx="2681976" cy="17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o What, I Dont Care. Serious-looking Arrogant Girl, Raising One Hand  Sideways and Looking Confused, Trying Understand Stock Image - Image of  portrait, autumn: 164731977">
            <a:extLst>
              <a:ext uri="{FF2B5EF4-FFF2-40B4-BE49-F238E27FC236}">
                <a16:creationId xmlns:a16="http://schemas.microsoft.com/office/drawing/2014/main" id="{B461C526-0B3D-4343-BA0D-858BD117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1" y="1247503"/>
            <a:ext cx="881319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arn How To Say “I Don&amp;#39;t Care” In Japanese | Japanese Tactics">
            <a:extLst>
              <a:ext uri="{FF2B5EF4-FFF2-40B4-BE49-F238E27FC236}">
                <a16:creationId xmlns:a16="http://schemas.microsoft.com/office/drawing/2014/main" id="{F41D1F0F-8327-4DE7-982A-9936505B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15" y="1864723"/>
            <a:ext cx="1135267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Overconcerning Yourself with the Unconcerned? Busting the Myth of “People  Don&amp;#39;t Care” – Gigantic Idea Studio">
            <a:extLst>
              <a:ext uri="{FF2B5EF4-FFF2-40B4-BE49-F238E27FC236}">
                <a16:creationId xmlns:a16="http://schemas.microsoft.com/office/drawing/2014/main" id="{4965E76A-0E6B-4642-B8F8-88D73FC9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3" y="1031816"/>
            <a:ext cx="1136566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Why It Seems Like Some Men Don&amp;#39;t Care | Thought Catalog">
            <a:extLst>
              <a:ext uri="{FF2B5EF4-FFF2-40B4-BE49-F238E27FC236}">
                <a16:creationId xmlns:a16="http://schemas.microsoft.com/office/drawing/2014/main" id="{C1228D7D-F036-4424-B3B7-5DF90D01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34" y="1846518"/>
            <a:ext cx="1051467" cy="65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FC24D0-AA42-4132-8D99-F9F10DB83A6B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1083926" y="3272395"/>
            <a:ext cx="2052148" cy="1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7A63-60DD-424A-A341-4AA1784B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Final Assignment clear?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FBB2A-B67C-408D-A7EB-584D0150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C1E64D-0A23-400A-9129-18CCA622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6" y="1204299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1D7743-02F8-4923-8435-079A2C09F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4091382"/>
            <a:ext cx="7002462" cy="424357"/>
          </a:xfrm>
        </p:spPr>
        <p:txBody>
          <a:bodyPr/>
          <a:lstStyle/>
          <a:p>
            <a:r>
              <a:rPr lang="en-NL" dirty="0"/>
              <a:t>If not: </a:t>
            </a:r>
            <a:r>
              <a:rPr lang="en-NL" sz="12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Re-iteration of the requirements: Walkthrough of template script and final assignment page</a:t>
            </a:r>
            <a:endParaRPr lang="en-NL" sz="18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38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09" y="1128208"/>
            <a:ext cx="6265863" cy="28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6104" y="1146798"/>
            <a:ext cx="3838575" cy="26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3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C289-EB12-4005-AC32-6F4F1B71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7" y="18199"/>
            <a:ext cx="8221663" cy="818910"/>
          </a:xfrm>
        </p:spPr>
        <p:txBody>
          <a:bodyPr/>
          <a:lstStyle/>
          <a:p>
            <a:r>
              <a:rPr lang="en-NL" dirty="0"/>
              <a:t>When to use which ML Algorithm?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BB31C-A593-42C9-82A3-F8056580E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NL" dirty="0"/>
              <a:t>Choose a problem/thing you want to predict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Categorize it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input: 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Supervised learning: Linear, logistic regression, Decision tree, KNN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Unlabelled?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Unsupervised learning: K-Means Clustering</a:t>
            </a:r>
          </a:p>
          <a:p>
            <a:pPr marL="1371600" lvl="3" indent="0">
              <a:lnSpc>
                <a:spcPct val="107000"/>
              </a:lnSpc>
              <a:buNone/>
            </a:pPr>
            <a:endParaRPr lang="en-NL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output: Outcome (Y)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number?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Simple &amp; Multiple Linear Regression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class? (0,1)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Logistic Regression, Decision Tree, KNN, K-Means Clustering</a:t>
            </a: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Both? 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Decision Tree</a:t>
            </a:r>
          </a:p>
          <a:p>
            <a:pPr marL="457200" indent="-457200">
              <a:buAutoNum type="arabicPeriod"/>
            </a:pPr>
            <a:r>
              <a:rPr lang="en-NL" dirty="0"/>
              <a:t>Use the above to fill in the following sentence:</a:t>
            </a:r>
          </a:p>
          <a:p>
            <a:pPr lvl="3"/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going to predict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data is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(un)labelled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because I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(don’t) know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 real values of my outcome variable. My outcome variable is a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number/class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therefore I can use the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algorithms feasible]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predict my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[outcome variable]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Because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[arguments for a specific ML algorithm’s suitability],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will choose </a:t>
            </a:r>
            <a:r>
              <a:rPr lang="en-NL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[ML algorithm of choice]</a:t>
            </a:r>
            <a:r>
              <a:rPr lang="en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FBC0F-AA67-42AA-940B-E7998EE4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080A-C9AE-4616-8FF3-3F1957F0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88" y="12821"/>
            <a:ext cx="8361361" cy="827872"/>
          </a:xfrm>
        </p:spPr>
        <p:txBody>
          <a:bodyPr/>
          <a:lstStyle/>
          <a:p>
            <a:r>
              <a:rPr lang="en-NL" dirty="0"/>
              <a:t>How to evaluate your model?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E38B6-8E63-46E3-8242-2873C17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8EFE8F-1DF8-42C9-8D2E-8876D77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7" y="1154333"/>
            <a:ext cx="6836207" cy="31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 don&amp;#39;t know. Young man isolated on white background, showing helpless  gesture with arm and hands, mouth curved as if he does not know what to do  Stock Photo by ©hozard 191840714">
            <a:extLst>
              <a:ext uri="{FF2B5EF4-FFF2-40B4-BE49-F238E27FC236}">
                <a16:creationId xmlns:a16="http://schemas.microsoft.com/office/drawing/2014/main" id="{445AF9D1-732A-46D0-9A75-54F742944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7"/>
          <a:stretch/>
        </p:blipFill>
        <p:spPr bwMode="auto">
          <a:xfrm>
            <a:off x="2135392" y="1247503"/>
            <a:ext cx="1669281" cy="11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e of the most dangerous phases in English is “I don’t care,” or IDC. Elie Wiesel, a Holocaust survivor, powerfully condemns IDC. “The opposite of love is not hate; it’s indifference.” It is IDC.">
            <a:extLst>
              <a:ext uri="{FF2B5EF4-FFF2-40B4-BE49-F238E27FC236}">
                <a16:creationId xmlns:a16="http://schemas.microsoft.com/office/drawing/2014/main" id="{4EDB2E74-D06B-4461-ACEF-C1C4A703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47" y="1170753"/>
            <a:ext cx="2857319" cy="190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Predicting a number (numerical data)</a:t>
            </a:r>
          </a:p>
          <a:p>
            <a:r>
              <a:rPr lang="en-NL" dirty="0"/>
              <a:t>Labelled: we know the actual values</a:t>
            </a:r>
          </a:p>
          <a:p>
            <a:r>
              <a:rPr lang="en-NL" dirty="0"/>
              <a:t>Goes for both simple and multiple linear regression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Evaluating a linear regression model means measuring how good it is at predicting the problem/thing you want to predict.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496440"/>
            <a:ext cx="29432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2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Plot of Predicted Values VS. Actual values:</a:t>
            </a:r>
            <a:r>
              <a:rPr lang="en-GB" dirty="0"/>
              <a:t> how good your model is at explaining visualised</a:t>
            </a:r>
            <a:endParaRPr lang="en-NL" dirty="0"/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visual measure of </a:t>
            </a:r>
          </a:p>
          <a:p>
            <a:pPr marL="134973" lvl="1" indent="0">
              <a:buNone/>
            </a:pPr>
            <a:r>
              <a:rPr lang="en-N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goodness of fit: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good do my data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points resemble the </a:t>
            </a:r>
          </a:p>
          <a:p>
            <a:pPr marL="134973" lvl="1" indent="0">
              <a:buNone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pattern?</a:t>
            </a:r>
          </a:p>
          <a:p>
            <a:pPr lvl="1"/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1950340"/>
            <a:ext cx="3713415" cy="24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89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88EF-233D-454D-8B2E-9796FA6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Evaluating Linear regression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9970-2F84-4C2A-AD70-85D3C06B9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Mean-Squared Error: the (squared) average difference between your predicted value and the actual value</a:t>
            </a:r>
            <a:endParaRPr lang="en-NL" b="1" dirty="0"/>
          </a:p>
          <a:p>
            <a:r>
              <a:rPr lang="en-NL" sz="1600" b="1" dirty="0"/>
              <a:t>An error = predicted value(x) – Actual value(x)</a:t>
            </a:r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W</a:t>
            </a:r>
            <a:r>
              <a:rPr lang="en-NL" sz="1600" b="1" dirty="0"/>
              <a:t>hen x =1: Error= 15 – 5 = 10</a:t>
            </a:r>
          </a:p>
          <a:p>
            <a:r>
              <a:rPr lang="en-NL" sz="1600" b="1" dirty="0"/>
              <a:t>MSE = mean of </a:t>
            </a:r>
            <a:r>
              <a:rPr lang="en-US" sz="1600" b="1" dirty="0"/>
              <a:t>(</a:t>
            </a:r>
            <a:r>
              <a:rPr lang="en-NL" sz="1600" b="1" dirty="0"/>
              <a:t>all errors^2</a:t>
            </a:r>
            <a:r>
              <a:rPr lang="en-US" sz="1600" b="1" dirty="0"/>
              <a:t>)</a:t>
            </a:r>
            <a:endParaRPr lang="en-NL" sz="1600" b="1" dirty="0"/>
          </a:p>
          <a:p>
            <a:pPr lvl="1"/>
            <a:r>
              <a:rPr lang="en-NL" sz="1600" b="1" dirty="0"/>
              <a:t>E.g. </a:t>
            </a:r>
            <a:r>
              <a:rPr lang="en-US" sz="1600" b="1" dirty="0"/>
              <a:t>You have the </a:t>
            </a:r>
            <a:r>
              <a:rPr lang="en-NL" sz="1600" b="1" dirty="0"/>
              <a:t>Error</a:t>
            </a:r>
            <a:r>
              <a:rPr lang="en-US" sz="1600" b="1" dirty="0"/>
              <a:t>s</a:t>
            </a:r>
            <a:r>
              <a:rPr lang="en-NL" sz="1600" b="1" dirty="0"/>
              <a:t> = 2</a:t>
            </a:r>
            <a:r>
              <a:rPr lang="en-US" sz="1600" b="1" dirty="0"/>
              <a:t>, -3, 4</a:t>
            </a:r>
          </a:p>
          <a:p>
            <a:pPr lvl="2"/>
            <a:r>
              <a:rPr lang="en-US" sz="1600" b="1" dirty="0"/>
              <a:t>Mean(2^2, -3^2, 4^2)</a:t>
            </a:r>
          </a:p>
          <a:p>
            <a:pPr lvl="2"/>
            <a:r>
              <a:rPr lang="en-US" sz="1600" b="1" dirty="0"/>
              <a:t>Mean(4, 9, 16) = 29/3 = 9,667</a:t>
            </a:r>
            <a:endParaRPr lang="en-NL" sz="1600" b="1" dirty="0"/>
          </a:p>
          <a:p>
            <a:endParaRPr lang="en-NL" sz="1600" b="1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A32C-B928-424C-AF19-992719C3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1DC863-78E4-45EF-AA8E-DC119CC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148054"/>
            <a:ext cx="3445419" cy="229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7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REA008-1 BU PPT Basis SD_v1.9" id="{5F2250B9-ADC0-AC48-8FF4-D4D248BCDA6F}" vid="{A26E9EE4-F003-984F-A989-755333216F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6FA0A2AD4DA488583749EC2534234" ma:contentTypeVersion="8" ma:contentTypeDescription="Een nieuw document maken." ma:contentTypeScope="" ma:versionID="09fff221bba6f081273edc2ecf1cbf0e">
  <xsd:schema xmlns:xsd="http://www.w3.org/2001/XMLSchema" xmlns:xs="http://www.w3.org/2001/XMLSchema" xmlns:p="http://schemas.microsoft.com/office/2006/metadata/properties" xmlns:ns2="60348849-ecd6-40c5-8069-7b4f665118aa" targetNamespace="http://schemas.microsoft.com/office/2006/metadata/properties" ma:root="true" ma:fieldsID="ca615eead8527de92e129c0732a9dc24" ns2:_="">
    <xsd:import namespace="60348849-ecd6-40c5-8069-7b4f665118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48849-ecd6-40c5-8069-7b4f66511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D4116C-7C35-474F-9CBD-6B61824974E7}">
  <ds:schemaRefs>
    <ds:schemaRef ds:uri="http://purl.org/dc/dcmitype/"/>
    <ds:schemaRef ds:uri="04f6b7f5-040d-4994-9511-9e8f04d17fd0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3E3F812-EB3A-45E0-806F-3A57BE09F4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7AB833-8C71-4AB7-BCDE-499E6898C8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348849-ecd6-40c5-8069-7b4f665118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500</Words>
  <Application>Microsoft Office PowerPoint</Application>
  <PresentationFormat>On-screen Show (16:9)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Courier New</vt:lpstr>
      <vt:lpstr>Open Sans</vt:lpstr>
      <vt:lpstr>Open Sans Light</vt:lpstr>
      <vt:lpstr>Open Sans Semibold</vt:lpstr>
      <vt:lpstr>Symbol</vt:lpstr>
      <vt:lpstr>System Font Regular</vt:lpstr>
      <vt:lpstr>Wingdings</vt:lpstr>
      <vt:lpstr>Office Theme</vt:lpstr>
      <vt:lpstr>Intro to machine learning:  Model Selection and Evaluation</vt:lpstr>
      <vt:lpstr>Final Assignment clear?</vt:lpstr>
      <vt:lpstr>When to use which ML Algorithm?</vt:lpstr>
      <vt:lpstr>When to use which ML Algorithm?</vt:lpstr>
      <vt:lpstr>How to evaluate your model?</vt:lpstr>
      <vt:lpstr>Linear regression </vt:lpstr>
      <vt:lpstr>Evaluating Linear regression </vt:lpstr>
      <vt:lpstr>Evaluating Linear regression </vt:lpstr>
      <vt:lpstr>Evaluating Linear regression </vt:lpstr>
      <vt:lpstr>Evaluating Linear regression </vt:lpstr>
      <vt:lpstr>But what about classification models?</vt:lpstr>
      <vt:lpstr>But what about classification models?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bij de webinar</dc:title>
  <dc:creator>Wapperom, Valerie</dc:creator>
  <cp:lastModifiedBy>Heijligers, Bram</cp:lastModifiedBy>
  <cp:revision>38</cp:revision>
  <cp:lastPrinted>2021-03-18T10:34:55Z</cp:lastPrinted>
  <dcterms:created xsi:type="dcterms:W3CDTF">2020-04-07T10:08:32Z</dcterms:created>
  <dcterms:modified xsi:type="dcterms:W3CDTF">2022-01-21T12:54:24Z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0x010100DB06FA0A2AD4DA488583749EC2534234</vt:lpwstr>
  </property>
</Properties>
</file>